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731A1A-F1BF-40CE-8B88-CBD864462A1D}" type="doc">
      <dgm:prSet loTypeId="urn:microsoft.com/office/officeart/2005/8/layout/bProcess2" loCatId="process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8F8C4820-A3B4-457A-A326-EB6E44935C33}">
      <dgm:prSet custT="1"/>
      <dgm:spPr/>
      <dgm:t>
        <a:bodyPr/>
        <a:lstStyle/>
        <a:p>
          <a:r>
            <a:rPr lang="el-GR" sz="2800" dirty="0">
              <a:latin typeface="Helvetica" panose="020B0604020202020204" pitchFamily="34" charset="0"/>
              <a:cs typeface="Helvetica" panose="020B0604020202020204" pitchFamily="34" charset="0"/>
            </a:rPr>
            <a:t>Στοιχειώδες ποσό ενέργειας που κάθε άτομο εκπέμπει ή απορροφά</a:t>
          </a:r>
          <a:endParaRPr lang="en-US" sz="28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92261AA-F979-46B4-A045-F62AF41E73CD}" type="parTrans" cxnId="{84B532CB-8400-4310-BB76-067C89514FAC}">
      <dgm:prSet/>
      <dgm:spPr/>
      <dgm:t>
        <a:bodyPr/>
        <a:lstStyle/>
        <a:p>
          <a:endParaRPr lang="en-US"/>
        </a:p>
      </dgm:t>
    </dgm:pt>
    <dgm:pt modelId="{7E2DF448-F4ED-43CE-B13B-6A00B06F20AB}" type="sibTrans" cxnId="{84B532CB-8400-4310-BB76-067C89514FAC}">
      <dgm:prSet/>
      <dgm:spPr/>
      <dgm:t>
        <a:bodyPr/>
        <a:lstStyle/>
        <a:p>
          <a:endParaRPr lang="en-US"/>
        </a:p>
      </dgm:t>
    </dgm:pt>
    <dgm:pt modelId="{63C9488B-4926-47DB-BE9E-965441BB0575}">
      <dgm:prSet/>
      <dgm:spPr/>
      <dgm:t>
        <a:bodyPr/>
        <a:lstStyle/>
        <a:p>
          <a:r>
            <a:rPr lang="el-GR" dirty="0">
              <a:latin typeface="Helvetica" panose="020B0604020202020204" pitchFamily="34" charset="0"/>
              <a:cs typeface="Helvetica" panose="020B0604020202020204" pitchFamily="34" charset="0"/>
            </a:rPr>
            <a:t>Δεν εκπέμπονται συνεχώς κύματα αλλά φωτόνια, καθένα από τα οποία χαρακτηρίζεται από </a:t>
          </a:r>
          <a:r>
            <a:rPr lang="el-GR" b="1" dirty="0">
              <a:latin typeface="Helvetica" panose="020B0604020202020204" pitchFamily="34" charset="0"/>
              <a:cs typeface="Helvetica" panose="020B0604020202020204" pitchFamily="34" charset="0"/>
            </a:rPr>
            <a:t>συγκεκριμένη συχνότητα </a:t>
          </a:r>
          <a:r>
            <a:rPr lang="en-US" i="1" dirty="0">
              <a:latin typeface="Helvetica" panose="020B0604020202020204" pitchFamily="34" charset="0"/>
              <a:cs typeface="Helvetica" panose="020B0604020202020204" pitchFamily="34" charset="0"/>
            </a:rPr>
            <a:t>f </a:t>
          </a:r>
          <a:r>
            <a:rPr lang="el-GR" dirty="0">
              <a:latin typeface="Helvetica" panose="020B0604020202020204" pitchFamily="34" charset="0"/>
              <a:cs typeface="Helvetica" panose="020B0604020202020204" pitchFamily="34" charset="0"/>
            </a:rPr>
            <a:t>και </a:t>
          </a:r>
          <a:r>
            <a:rPr lang="el-GR" b="1" dirty="0">
              <a:latin typeface="Helvetica" panose="020B0604020202020204" pitchFamily="34" charset="0"/>
              <a:cs typeface="Helvetica" panose="020B0604020202020204" pitchFamily="34" charset="0"/>
            </a:rPr>
            <a:t>συγκεκριμένη ενέργεια </a:t>
          </a:r>
          <a:r>
            <a:rPr lang="el-GR" dirty="0">
              <a:latin typeface="Helvetica" panose="020B0604020202020204" pitchFamily="34" charset="0"/>
              <a:cs typeface="Helvetica" panose="020B0604020202020204" pitchFamily="34" charset="0"/>
            </a:rPr>
            <a:t>Ε</a:t>
          </a:r>
          <a:endParaRPr lang="en-US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AEF867D8-B9DC-40BB-8DD0-CA61F209C71B}" type="parTrans" cxnId="{F513119D-64FB-4210-8759-9A523BB88254}">
      <dgm:prSet/>
      <dgm:spPr/>
      <dgm:t>
        <a:bodyPr/>
        <a:lstStyle/>
        <a:p>
          <a:endParaRPr lang="en-US"/>
        </a:p>
      </dgm:t>
    </dgm:pt>
    <dgm:pt modelId="{8D1CAEEF-C1EE-4BF5-A88B-C7229DE264C3}" type="sibTrans" cxnId="{F513119D-64FB-4210-8759-9A523BB88254}">
      <dgm:prSet/>
      <dgm:spPr/>
      <dgm:t>
        <a:bodyPr/>
        <a:lstStyle/>
        <a:p>
          <a:endParaRPr lang="en-US"/>
        </a:p>
      </dgm:t>
    </dgm:pt>
    <dgm:pt modelId="{D291D063-6B9B-4D95-B06A-4E810C75B3F4}" type="pres">
      <dgm:prSet presAssocID="{72731A1A-F1BF-40CE-8B88-CBD864462A1D}" presName="diagram" presStyleCnt="0">
        <dgm:presLayoutVars>
          <dgm:dir/>
          <dgm:resizeHandles/>
        </dgm:presLayoutVars>
      </dgm:prSet>
      <dgm:spPr/>
    </dgm:pt>
    <dgm:pt modelId="{049EDA6D-F598-40D5-B93E-090C488B9B4B}" type="pres">
      <dgm:prSet presAssocID="{8F8C4820-A3B4-457A-A326-EB6E44935C33}" presName="firstNode" presStyleLbl="node1" presStyleIdx="0" presStyleCnt="2">
        <dgm:presLayoutVars>
          <dgm:bulletEnabled val="1"/>
        </dgm:presLayoutVars>
      </dgm:prSet>
      <dgm:spPr/>
    </dgm:pt>
    <dgm:pt modelId="{31DD9988-4BB2-4CB5-9743-BBEFE43601B6}" type="pres">
      <dgm:prSet presAssocID="{7E2DF448-F4ED-43CE-B13B-6A00B06F20AB}" presName="sibTrans" presStyleLbl="sibTrans2D1" presStyleIdx="0" presStyleCnt="1"/>
      <dgm:spPr/>
    </dgm:pt>
    <dgm:pt modelId="{250E2697-E87F-4815-B2CF-AB7BF6E4B663}" type="pres">
      <dgm:prSet presAssocID="{63C9488B-4926-47DB-BE9E-965441BB0575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4A0E3A6C-772F-45A0-9611-F4FD1AB8471B}" type="presOf" srcId="{72731A1A-F1BF-40CE-8B88-CBD864462A1D}" destId="{D291D063-6B9B-4D95-B06A-4E810C75B3F4}" srcOrd="0" destOrd="0" presId="urn:microsoft.com/office/officeart/2005/8/layout/bProcess2"/>
    <dgm:cxn modelId="{E564349C-50C2-482B-AA12-AE5F5D50EF3A}" type="presOf" srcId="{7E2DF448-F4ED-43CE-B13B-6A00B06F20AB}" destId="{31DD9988-4BB2-4CB5-9743-BBEFE43601B6}" srcOrd="0" destOrd="0" presId="urn:microsoft.com/office/officeart/2005/8/layout/bProcess2"/>
    <dgm:cxn modelId="{F513119D-64FB-4210-8759-9A523BB88254}" srcId="{72731A1A-F1BF-40CE-8B88-CBD864462A1D}" destId="{63C9488B-4926-47DB-BE9E-965441BB0575}" srcOrd="1" destOrd="0" parTransId="{AEF867D8-B9DC-40BB-8DD0-CA61F209C71B}" sibTransId="{8D1CAEEF-C1EE-4BF5-A88B-C7229DE264C3}"/>
    <dgm:cxn modelId="{0C059FB5-7D63-4ED7-B434-FEDFE1EF4948}" type="presOf" srcId="{63C9488B-4926-47DB-BE9E-965441BB0575}" destId="{250E2697-E87F-4815-B2CF-AB7BF6E4B663}" srcOrd="0" destOrd="0" presId="urn:microsoft.com/office/officeart/2005/8/layout/bProcess2"/>
    <dgm:cxn modelId="{DC3582C4-8EE8-49EC-88B0-5F0CAFF97E43}" type="presOf" srcId="{8F8C4820-A3B4-457A-A326-EB6E44935C33}" destId="{049EDA6D-F598-40D5-B93E-090C488B9B4B}" srcOrd="0" destOrd="0" presId="urn:microsoft.com/office/officeart/2005/8/layout/bProcess2"/>
    <dgm:cxn modelId="{84B532CB-8400-4310-BB76-067C89514FAC}" srcId="{72731A1A-F1BF-40CE-8B88-CBD864462A1D}" destId="{8F8C4820-A3B4-457A-A326-EB6E44935C33}" srcOrd="0" destOrd="0" parTransId="{C92261AA-F979-46B4-A045-F62AF41E73CD}" sibTransId="{7E2DF448-F4ED-43CE-B13B-6A00B06F20AB}"/>
    <dgm:cxn modelId="{4F0B2607-D522-4418-9D56-0BD1221CAF95}" type="presParOf" srcId="{D291D063-6B9B-4D95-B06A-4E810C75B3F4}" destId="{049EDA6D-F598-40D5-B93E-090C488B9B4B}" srcOrd="0" destOrd="0" presId="urn:microsoft.com/office/officeart/2005/8/layout/bProcess2"/>
    <dgm:cxn modelId="{AAAECC76-F675-4832-972A-5E56DE230958}" type="presParOf" srcId="{D291D063-6B9B-4D95-B06A-4E810C75B3F4}" destId="{31DD9988-4BB2-4CB5-9743-BBEFE43601B6}" srcOrd="1" destOrd="0" presId="urn:microsoft.com/office/officeart/2005/8/layout/bProcess2"/>
    <dgm:cxn modelId="{FE483E93-1DFF-4237-B65E-28EA736E8133}" type="presParOf" srcId="{D291D063-6B9B-4D95-B06A-4E810C75B3F4}" destId="{250E2697-E87F-4815-B2CF-AB7BF6E4B663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EDA6D-F598-40D5-B93E-090C488B9B4B}">
      <dsp:nvSpPr>
        <dsp:cNvPr id="0" name=""/>
        <dsp:cNvSpPr/>
      </dsp:nvSpPr>
      <dsp:spPr>
        <a:xfrm>
          <a:off x="1283" y="73062"/>
          <a:ext cx="4205213" cy="4205213"/>
        </a:xfrm>
        <a:prstGeom prst="ellipse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latin typeface="Helvetica" panose="020B0604020202020204" pitchFamily="34" charset="0"/>
              <a:cs typeface="Helvetica" panose="020B0604020202020204" pitchFamily="34" charset="0"/>
            </a:rPr>
            <a:t>Στοιχειώδες ποσό ενέργειας που κάθε άτομο εκπέμπει ή απορροφά</a:t>
          </a:r>
          <a:endParaRPr lang="en-US" sz="28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617122" y="688901"/>
        <a:ext cx="2973535" cy="2973535"/>
      </dsp:txXfrm>
    </dsp:sp>
    <dsp:sp modelId="{31DD9988-4BB2-4CB5-9743-BBEFE43601B6}">
      <dsp:nvSpPr>
        <dsp:cNvPr id="0" name=""/>
        <dsp:cNvSpPr/>
      </dsp:nvSpPr>
      <dsp:spPr>
        <a:xfrm rot="5400000">
          <a:off x="4553426" y="1618478"/>
          <a:ext cx="1471824" cy="1114381"/>
        </a:xfrm>
        <a:prstGeom prst="triangle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E2697-E87F-4815-B2CF-AB7BF6E4B663}">
      <dsp:nvSpPr>
        <dsp:cNvPr id="0" name=""/>
        <dsp:cNvSpPr/>
      </dsp:nvSpPr>
      <dsp:spPr>
        <a:xfrm>
          <a:off x="6309103" y="73062"/>
          <a:ext cx="4205213" cy="4205213"/>
        </a:xfrm>
        <a:prstGeom prst="ellipse">
          <a:avLst/>
        </a:prstGeom>
        <a:solidFill>
          <a:schemeClr val="accent5">
            <a:shade val="80000"/>
            <a:hueOff val="86648"/>
            <a:satOff val="1981"/>
            <a:lumOff val="198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latin typeface="Helvetica" panose="020B0604020202020204" pitchFamily="34" charset="0"/>
              <a:cs typeface="Helvetica" panose="020B0604020202020204" pitchFamily="34" charset="0"/>
            </a:rPr>
            <a:t>Δεν εκπέμπονται συνεχώς κύματα αλλά φωτόνια, καθένα από τα οποία χαρακτηρίζεται από </a:t>
          </a:r>
          <a:r>
            <a:rPr lang="el-GR" sz="2400" b="1" kern="1200" dirty="0">
              <a:latin typeface="Helvetica" panose="020B0604020202020204" pitchFamily="34" charset="0"/>
              <a:cs typeface="Helvetica" panose="020B0604020202020204" pitchFamily="34" charset="0"/>
            </a:rPr>
            <a:t>συγκεκριμένη συχνότητα </a:t>
          </a:r>
          <a:r>
            <a:rPr lang="en-US" sz="2400" i="1" kern="1200" dirty="0">
              <a:latin typeface="Helvetica" panose="020B0604020202020204" pitchFamily="34" charset="0"/>
              <a:cs typeface="Helvetica" panose="020B0604020202020204" pitchFamily="34" charset="0"/>
            </a:rPr>
            <a:t>f </a:t>
          </a:r>
          <a:r>
            <a:rPr lang="el-GR" sz="2400" kern="1200" dirty="0">
              <a:latin typeface="Helvetica" panose="020B0604020202020204" pitchFamily="34" charset="0"/>
              <a:cs typeface="Helvetica" panose="020B0604020202020204" pitchFamily="34" charset="0"/>
            </a:rPr>
            <a:t>και </a:t>
          </a:r>
          <a:r>
            <a:rPr lang="el-GR" sz="2400" b="1" kern="1200" dirty="0">
              <a:latin typeface="Helvetica" panose="020B0604020202020204" pitchFamily="34" charset="0"/>
              <a:cs typeface="Helvetica" panose="020B0604020202020204" pitchFamily="34" charset="0"/>
            </a:rPr>
            <a:t>συγκεκριμένη ενέργεια </a:t>
          </a:r>
          <a:r>
            <a:rPr lang="el-GR" sz="2400" kern="1200" dirty="0">
              <a:latin typeface="Helvetica" panose="020B0604020202020204" pitchFamily="34" charset="0"/>
              <a:cs typeface="Helvetica" panose="020B0604020202020204" pitchFamily="34" charset="0"/>
            </a:rPr>
            <a:t>Ε</a:t>
          </a:r>
          <a:endParaRPr lang="en-US" sz="24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6924942" y="688901"/>
        <a:ext cx="2973535" cy="2973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AAF83-0A54-4B55-92AD-BE71FADFB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1D5B3B-75FB-41FD-B598-1923D60D4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351E9-7886-4AF2-9C81-857AF2E32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9915-46CD-4F1D-A2AB-6A9FD6D8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75E90-F3DB-4939-BEAF-3FF8B57B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273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D9DFD-3046-410B-B8A0-01243B6A4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1B7E0C-2778-4F03-898C-C95893DDB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AD395-52E3-4863-9745-72FF9ABEF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4FA61-EA30-466F-B5D2-5283AF3B6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4C0F1-ADD3-43E6-9618-8E9A2DD2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81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C9C0D6-0F22-4FC1-8D53-472985D85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2216E-2CBB-4638-96D9-4AE21C845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1410D-6713-472C-8361-DB7303E92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4ED06-1363-41F3-9CBE-2D4B9C59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84457-A9B5-4C00-BFAD-4FBA52758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499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F2559-3911-4AAF-9083-DCAC77B94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10309-E268-4880-BC90-27E972B0A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7BD87-ED43-4353-AA5D-AC70DE4BA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2E936-5E7B-46B3-846B-8C997C64A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30D77-B508-4D7B-8215-25F55D65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207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A31AD-4B90-4376-92F3-8BBC9AAF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6AD11-F68E-40A8-97F2-C978D90E6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0E902-3CB3-488C-BBF6-6BE77053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0CA06-906F-49F6-8783-00B8272CE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3A974-D0B4-4A97-8B64-CF5920B80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252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4C3D-36C8-4DBB-B57C-0DAC93E44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5BA34-2A8C-4D4B-AC8E-911E30A68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828DBC-3ABB-45F2-864C-8936CB0B0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C6027-7B52-4BB7-ACEC-19C4CEB55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F0964-C86C-4718-BB62-124B846E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7373A-9B5E-4AFB-B64B-E747DF116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7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5F13C-78F2-4235-B769-F8CA6C6B3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C0EFD-B4A3-4544-A9D5-2C91A4432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0A598-F27D-46D1-B4A7-450152D65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F34C88-5F58-4333-B922-1225D4844E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05ABB4-22AF-451F-BF1C-5FA87046C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9FDE1-F5E5-46BE-8595-0DB60DCCD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A0AF60-D4E4-4F0F-875D-A3E13D4B4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93947-1DFC-4E65-9429-9DD1F556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879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C9A67-770D-4ED5-9826-8E1CDEE4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106E23-AB7D-4A31-97EB-A2651E17A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FB18C-0E94-4CC8-8342-C33C55C8C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4E280-044F-4B1A-BCE4-9BE98331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209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34D4E8-E67B-4A7D-B7F0-18D9B1895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B76184-840B-4ED9-BDED-27AB04D6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73E3D-86C7-4F50-A01D-2EAB9079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235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D7768-E125-49DC-B0F3-B42E8F3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4A85B-8BBC-486B-B16D-3975408CE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6BAD2-7B10-4CF8-B0D7-252752A37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42C88-5CB7-4398-89E1-CE3A57362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7D71B-472E-4F3B-8415-1DA42F7E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87917-E632-4600-AABF-6697C3F7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277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004BF-57A5-4E3B-9D07-34743617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B2BF24-2566-48E0-9F20-32A1DDBA9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27ED19-DB37-40E7-8836-1C7F8996E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5AF32-D9D6-4DDB-AF98-8C58409FC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E1BFB-EA05-4BB7-9335-E4836F5E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F3D04-1FFE-4087-A175-D0114F577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052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B6E3DD-7DD5-485A-B783-697A88806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54B70-F5CF-4823-ACAB-6FC6392C4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A3858-E271-40A8-9891-6FFF20F6B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A54C5-D5F5-4832-B800-6E106D9E61C2}" type="datetimeFigureOut">
              <a:rPr lang="el-GR" smtClean="0"/>
              <a:t>25/3/2018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E5087-020E-4163-B01E-5EB45D27C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9514F-6486-44F0-93AD-C11FE7299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E2F51-E779-4B01-9456-C8FEBB026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78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8E38ED-369A-44C2-B635-0BED0E48A6E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437D937-A7F1-4011-92B4-328E5BE1B1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0E7866-56F4-4A0C-9EBB-2349AF611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257" y="4525347"/>
            <a:ext cx="6939722" cy="1737360"/>
          </a:xfrm>
        </p:spPr>
        <p:txBody>
          <a:bodyPr anchor="ctr">
            <a:normAutofit/>
          </a:bodyPr>
          <a:lstStyle/>
          <a:p>
            <a:pPr algn="r"/>
            <a:r>
              <a:rPr lang="el-GR" sz="4200" dirty="0">
                <a:latin typeface="Helvetica" panose="020B0604020202020204" pitchFamily="34" charset="0"/>
                <a:cs typeface="Helvetica" panose="020B0604020202020204" pitchFamily="34" charset="0"/>
              </a:rPr>
              <a:t>Μηχανισμός παραγωγής και απορρόφησης φωτονίων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66551A-8884-47D8-8489-4E81C879A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0762" y="4525347"/>
            <a:ext cx="3211288" cy="1737360"/>
          </a:xfrm>
        </p:spPr>
        <p:txBody>
          <a:bodyPr anchor="ctr">
            <a:normAutofit/>
          </a:bodyPr>
          <a:lstStyle/>
          <a:p>
            <a:pPr algn="l"/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Θωμάς Πολυχρονιάδης</a:t>
            </a:r>
          </a:p>
          <a:p>
            <a:pPr algn="l"/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Παναγιώτα Τσίμπου</a:t>
            </a:r>
          </a:p>
        </p:txBody>
      </p:sp>
    </p:spTree>
    <p:extLst>
      <p:ext uri="{BB962C8B-B14F-4D97-AF65-F5344CB8AC3E}">
        <p14:creationId xmlns:p14="http://schemas.microsoft.com/office/powerpoint/2010/main" val="426168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etalware, chain&#10;&#10;Description generated with high confidence">
            <a:extLst>
              <a:ext uri="{FF2B5EF4-FFF2-40B4-BE49-F238E27FC236}">
                <a16:creationId xmlns:a16="http://schemas.microsoft.com/office/drawing/2014/main" id="{53F5EDAA-4EF5-4F2F-A304-0BAB862770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55"/>
          <a:stretch/>
        </p:blipFill>
        <p:spPr>
          <a:xfrm>
            <a:off x="5973728" y="3836963"/>
            <a:ext cx="5774487" cy="2169942"/>
          </a:xfrm>
          <a:prstGeom prst="rect">
            <a:avLst/>
          </a:prstGeom>
        </p:spPr>
      </p:pic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64965EAE-E41A-435F-B993-07E824B6C97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0"/>
            <a:ext cx="7539895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152F8994-E6D4-4311-9548-C3607BC4364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7092985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B511D-27FD-4494-BFC2-2927CE78E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785" y="293227"/>
            <a:ext cx="5529943" cy="1325563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Παραγωγή και απορρόφηση φωτονίων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C1B1E-8F30-4A3B-A578-2E3A8DF24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85" y="1839692"/>
            <a:ext cx="3748387" cy="33995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 Με ακτινοβολία</a:t>
            </a:r>
          </a:p>
          <a:p>
            <a:pPr marL="0" indent="0">
              <a:buNone/>
            </a:pPr>
            <a:r>
              <a:rPr lang="el-GR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α) Το άτομο που βρίσκεται στη θεμελιώδη κατάσταση (π.χ. </a:t>
            </a:r>
            <a:r>
              <a:rPr lang="en-US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 </a:t>
            </a: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= 1)</a:t>
            </a:r>
            <a:r>
              <a:rPr lang="en-US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απορροφά ένα φωτόνιο, που έχει </a:t>
            </a:r>
            <a:r>
              <a:rPr lang="el-GR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ακριβώς όση ενέργεια απαιτείται </a:t>
            </a:r>
            <a:r>
              <a:rPr lang="el-GR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για να μεταπηδήσει το ηλεκτρόνιο σε  στιβάδα </a:t>
            </a:r>
            <a:r>
              <a:rPr lang="en-US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</a:t>
            </a:r>
            <a:r>
              <a:rPr lang="el-GR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΄ &gt; </a:t>
            </a:r>
            <a:r>
              <a:rPr lang="en-US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</a:t>
            </a:r>
            <a:endParaRPr lang="el-GR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817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2D08A-DAE7-4EAD-851A-18AFDD48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4792"/>
            <a:ext cx="10515600" cy="863503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Helvetica" panose="020B0604020202020204" pitchFamily="34" charset="0"/>
                <a:cs typeface="Helvetica" panose="020B0604020202020204" pitchFamily="34" charset="0"/>
              </a:rPr>
              <a:t>Παραγωγή και απορρόφηση φωτονίων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A2AE9-B6BD-4931-805C-0D743923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5444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β) Το ηλεκτρόνιο μεταπηδά σε στιβάδα με ενέργεια </a:t>
            </a:r>
            <a:r>
              <a:rPr lang="el-GR" b="1" dirty="0">
                <a:latin typeface="Helvetica" panose="020B0604020202020204" pitchFamily="34" charset="0"/>
                <a:cs typeface="Helvetica" panose="020B0604020202020204" pitchFamily="34" charset="0"/>
              </a:rPr>
              <a:t>ακριβώς ίση </a:t>
            </a:r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με αυτή που έχει το ηλεκτρόνιο μετά την απορρόφηση του φωτονίου</a:t>
            </a:r>
          </a:p>
          <a:p>
            <a:pPr marL="0" indent="0">
              <a:buNone/>
            </a:pPr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γ) Το άτομο επανέρχεται στη θεμελιώδη κατάσταση, εκπέμποντας τόσα φωτόνια όσα και οι στιβάδες που μεταπήδησε</a:t>
            </a:r>
          </a:p>
        </p:txBody>
      </p:sp>
      <p:pic>
        <p:nvPicPr>
          <p:cNvPr id="5" name="Picture 4" descr="A picture containing object, clock&#10;&#10;Description generated with high confidence">
            <a:extLst>
              <a:ext uri="{FF2B5EF4-FFF2-40B4-BE49-F238E27FC236}">
                <a16:creationId xmlns:a16="http://schemas.microsoft.com/office/drawing/2014/main" id="{F732E4A4-68FD-4C3B-9729-DC0F3CBB46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37" b="3262"/>
          <a:stretch/>
        </p:blipFill>
        <p:spPr>
          <a:xfrm>
            <a:off x="3010283" y="4023312"/>
            <a:ext cx="6171432" cy="209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199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6">
            <a:extLst>
              <a:ext uri="{FF2B5EF4-FFF2-40B4-BE49-F238E27FC236}">
                <a16:creationId xmlns:a16="http://schemas.microsoft.com/office/drawing/2014/main" id="{559AE206-7EBA-4D33-8BC9-9D8158553F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Straight Connector 8">
            <a:extLst>
              <a:ext uri="{FF2B5EF4-FFF2-40B4-BE49-F238E27FC236}">
                <a16:creationId xmlns:a16="http://schemas.microsoft.com/office/drawing/2014/main" id="{9E8E38ED-369A-44C2-B635-0BED0E48A6E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B672F332-AF08-46C6-94F0-77684310D7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244EF8-D73A-40E1-BE73-D46E6B4B04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84D7E8-4ECB-42D7-ADBF-01689B0F24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437D937-A7F1-4011-92B4-328E5BE1B1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B0E70B-ADCD-4836-8C43-5CF516E6D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4525347"/>
            <a:ext cx="6939722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200" kern="12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Σας </a:t>
            </a:r>
            <a:r>
              <a:rPr lang="en-US" sz="4200" kern="12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ευχ</a:t>
            </a:r>
            <a:r>
              <a:rPr lang="en-US" sz="4200" kern="12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αριστούμε!</a:t>
            </a:r>
          </a:p>
        </p:txBody>
      </p:sp>
    </p:spTree>
    <p:extLst>
      <p:ext uri="{BB962C8B-B14F-4D97-AF65-F5344CB8AC3E}">
        <p14:creationId xmlns:p14="http://schemas.microsoft.com/office/powerpoint/2010/main" val="268704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9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93776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DDF209AB-6EC2-4F7F-8331-2E99ACDE6F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3" r="1772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4DFFD5-E1D2-4A85-814E-10C4B8F6E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Helvetica" panose="020B0604020202020204" pitchFamily="34" charset="0"/>
                <a:cs typeface="Helvetica" panose="020B0604020202020204" pitchFamily="34" charset="0"/>
              </a:rPr>
              <a:t>Μετάβαση στην κβαντική φυσική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6FFAF-A2E6-4CEA-92F8-09A41C0D4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012" y="2755255"/>
            <a:ext cx="5758375" cy="3572530"/>
          </a:xfrm>
        </p:spPr>
        <p:txBody>
          <a:bodyPr>
            <a:noAutofit/>
          </a:bodyPr>
          <a:lstStyle/>
          <a:p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Θεωρείται πιο θεμελιώδης από την κλασική φυσική, καθώς εξηγεί φαινόμενα που η κλασική φυσική και η κλασική ηλεκτροδυναμική αδυνατούν να αναλύσουν, όπως:</a:t>
            </a:r>
          </a:p>
          <a:p>
            <a:pPr marL="0" indent="0">
              <a:buNone/>
            </a:pPr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  α) την κβάντωση, </a:t>
            </a:r>
          </a:p>
          <a:p>
            <a:pPr marL="0" indent="0">
              <a:buNone/>
            </a:pPr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  β) τον κυματοσωματιδιακό</a:t>
            </a:r>
            <a:b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     </a:t>
            </a:r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δυϊσμό.</a:t>
            </a:r>
          </a:p>
        </p:txBody>
      </p:sp>
    </p:spTree>
    <p:extLst>
      <p:ext uri="{BB962C8B-B14F-4D97-AF65-F5344CB8AC3E}">
        <p14:creationId xmlns:p14="http://schemas.microsoft.com/office/powerpoint/2010/main" val="359795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4D3F9DA-25BB-45B1-B7BD-FA3D65D824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18" r="1538" b="1733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B1D4F77-A17C-43D7-B7FA-545148E4E93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8FAA5B-811F-4D7D-A259-E9A33DEF8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61" y="544953"/>
            <a:ext cx="3907552" cy="1315968"/>
          </a:xfrm>
        </p:spPr>
        <p:txBody>
          <a:bodyPr>
            <a:noAutofit/>
          </a:bodyPr>
          <a:lstStyle/>
          <a:p>
            <a:r>
              <a:rPr lang="el-GR" sz="4000" dirty="0">
                <a:latin typeface="Helvetica" panose="020B0604020202020204" pitchFamily="34" charset="0"/>
                <a:cs typeface="Helvetica" panose="020B0604020202020204" pitchFamily="34" charset="0"/>
              </a:rPr>
              <a:t>Μετάβαση στην κβαντική φυσική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01906-DA23-4D7F-888D-ED744911D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61" y="2117596"/>
            <a:ext cx="3986522" cy="4100323"/>
          </a:xfrm>
        </p:spPr>
        <p:txBody>
          <a:bodyPr>
            <a:noAutofit/>
          </a:bodyPr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O</a:t>
            </a:r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ι νόμοι που περιγράφουν τα κβαντικά φαινόμενα συγκλίνουν με τους νόμους της κλασικής μηχανικής, κι έτσι η δεύτερη θεωρείται οριακή περίπτωση της πρώτης.</a:t>
            </a:r>
          </a:p>
        </p:txBody>
      </p:sp>
    </p:spTree>
    <p:extLst>
      <p:ext uri="{BB962C8B-B14F-4D97-AF65-F5344CB8AC3E}">
        <p14:creationId xmlns:p14="http://schemas.microsoft.com/office/powerpoint/2010/main" val="86149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FB6E1088-B33F-4737-804C-AD5E5DFD20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3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24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0E3A342-4D61-4E3F-AF90-1AB42AEB96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9C727AE-A33E-4AB3-80EA-7F6AB3BD1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latin typeface="Helvetica" panose="020B0604020202020204" pitchFamily="34" charset="0"/>
                <a:cs typeface="Helvetica" panose="020B0604020202020204" pitchFamily="34" charset="0"/>
              </a:rPr>
              <a:t>Κβαντική φυσική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E6EF-65B7-4DC5-99A0-9C59912C2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Συμπεριφορά της ύλης σε μοριακό, ατομικό και υποατομικό επίπεδο</a:t>
            </a:r>
          </a:p>
          <a:p>
            <a:pPr marL="0" indent="0">
              <a:buNone/>
            </a:pPr>
            <a:endParaRPr lang="el-GR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l-GR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22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nvertebrate&#10;&#10;Description generated with high confidence">
            <a:extLst>
              <a:ext uri="{FF2B5EF4-FFF2-40B4-BE49-F238E27FC236}">
                <a16:creationId xmlns:a16="http://schemas.microsoft.com/office/drawing/2014/main" id="{482857FC-9360-4A13-84F1-2549B18A8A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21781" b="161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Freeform 49">
            <a:extLst>
              <a:ext uri="{FF2B5EF4-FFF2-40B4-BE49-F238E27FC236}">
                <a16:creationId xmlns:a16="http://schemas.microsoft.com/office/drawing/2014/main" id="{D227D8FB-85E6-4F0E-9F9E-A85A9E7DC28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335576" y="-399378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991BFE-2E28-42F0-ABB2-4AA495629B2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562" y="0"/>
            <a:ext cx="6097438" cy="5298683"/>
          </a:xfrm>
          <a:custGeom>
            <a:avLst/>
            <a:gdLst>
              <a:gd name="connsiteX0" fmla="*/ 744562 w 6097438"/>
              <a:gd name="connsiteY0" fmla="*/ 0 h 5298683"/>
              <a:gd name="connsiteX1" fmla="*/ 5209260 w 6097438"/>
              <a:gd name="connsiteY1" fmla="*/ 0 h 5298683"/>
              <a:gd name="connsiteX2" fmla="*/ 5384861 w 6097438"/>
              <a:gd name="connsiteY2" fmla="*/ 193210 h 5298683"/>
              <a:gd name="connsiteX3" fmla="*/ 6097438 w 6097438"/>
              <a:gd name="connsiteY3" fmla="*/ 2178155 h 5298683"/>
              <a:gd name="connsiteX4" fmla="*/ 2976911 w 6097438"/>
              <a:gd name="connsiteY4" fmla="*/ 5298683 h 5298683"/>
              <a:gd name="connsiteX5" fmla="*/ 101610 w 6097438"/>
              <a:gd name="connsiteY5" fmla="*/ 3392805 h 5298683"/>
              <a:gd name="connsiteX6" fmla="*/ 0 w 6097438"/>
              <a:gd name="connsiteY6" fmla="*/ 3115184 h 5298683"/>
              <a:gd name="connsiteX7" fmla="*/ 0 w 6097438"/>
              <a:gd name="connsiteY7" fmla="*/ 1241127 h 5298683"/>
              <a:gd name="connsiteX8" fmla="*/ 101610 w 6097438"/>
              <a:gd name="connsiteY8" fmla="*/ 963506 h 5298683"/>
              <a:gd name="connsiteX9" fmla="*/ 568961 w 6097438"/>
              <a:gd name="connsiteY9" fmla="*/ 193210 h 5298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97438" h="5298683">
                <a:moveTo>
                  <a:pt x="744562" y="0"/>
                </a:moveTo>
                <a:lnTo>
                  <a:pt x="5209260" y="0"/>
                </a:lnTo>
                <a:lnTo>
                  <a:pt x="5384861" y="193210"/>
                </a:lnTo>
                <a:cubicBezTo>
                  <a:pt x="5830023" y="732621"/>
                  <a:pt x="6097438" y="1424159"/>
                  <a:pt x="6097438" y="2178155"/>
                </a:cubicBezTo>
                <a:cubicBezTo>
                  <a:pt x="6097438" y="3901575"/>
                  <a:pt x="4700330" y="5298683"/>
                  <a:pt x="2976911" y="5298683"/>
                </a:cubicBezTo>
                <a:cubicBezTo>
                  <a:pt x="1684346" y="5298683"/>
                  <a:pt x="575332" y="4512810"/>
                  <a:pt x="101610" y="3392805"/>
                </a:cubicBezTo>
                <a:lnTo>
                  <a:pt x="0" y="3115184"/>
                </a:lnTo>
                <a:lnTo>
                  <a:pt x="0" y="1241127"/>
                </a:lnTo>
                <a:lnTo>
                  <a:pt x="101610" y="963506"/>
                </a:lnTo>
                <a:cubicBezTo>
                  <a:pt x="220041" y="683504"/>
                  <a:pt x="378177" y="424387"/>
                  <a:pt x="568961" y="193210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8EBB19-778E-4539-8D45-3346E8A45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8163" y="195879"/>
            <a:ext cx="4707837" cy="1043409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Helvetica" panose="020B0604020202020204" pitchFamily="34" charset="0"/>
                <a:cs typeface="Helvetica" panose="020B0604020202020204" pitchFamily="34" charset="0"/>
              </a:rPr>
              <a:t>Κβάντο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AE8F8-7B64-4156-AA7B-393BD703F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1809" y="1239288"/>
            <a:ext cx="4842944" cy="2461302"/>
          </a:xfrm>
        </p:spPr>
        <p:txBody>
          <a:bodyPr anchor="t">
            <a:noAutofit/>
          </a:bodyPr>
          <a:lstStyle/>
          <a:p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Κβαντομηχανική &gt; </a:t>
            </a:r>
            <a:r>
              <a:rPr lang="en-US" i="1" dirty="0">
                <a:latin typeface="Helvetica" panose="020B0604020202020204" pitchFamily="34" charset="0"/>
                <a:cs typeface="Helvetica" panose="020B0604020202020204" pitchFamily="34" charset="0"/>
              </a:rPr>
              <a:t>quantum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(= </a:t>
            </a:r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μικρή ποσότητα)</a:t>
            </a:r>
          </a:p>
          <a:p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Αναφέρεται σε διακριτές μονάδες που χαρακτηρίζουν συγκεκριμένες φυσικές ποσότητες</a:t>
            </a:r>
          </a:p>
        </p:txBody>
      </p:sp>
    </p:spTree>
    <p:extLst>
      <p:ext uri="{BB962C8B-B14F-4D97-AF65-F5344CB8AC3E}">
        <p14:creationId xmlns:p14="http://schemas.microsoft.com/office/powerpoint/2010/main" val="240104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BF3C-862D-41B3-90FB-C60D24AB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>
                <a:latin typeface="Helvetica" panose="020B0604020202020204" pitchFamily="34" charset="0"/>
                <a:cs typeface="Helvetica" panose="020B0604020202020204" pitchFamily="34" charset="0"/>
              </a:rPr>
              <a:t>Φωτόνιο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210A4910-77EF-4495-8068-5A51FEF8FD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5913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888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B39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F2CC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7755F35-2CFC-497F-89E3-53B78D576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7" r="4" b="4"/>
          <a:stretch/>
        </p:blipFill>
        <p:spPr>
          <a:xfrm>
            <a:off x="8384345" y="1835322"/>
            <a:ext cx="3235569" cy="3257184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79A7BB-16A2-45EB-8900-6971338FA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Helvetica" panose="020B0604020202020204" pitchFamily="34" charset="0"/>
                <a:cs typeface="Helvetica" panose="020B0604020202020204" pitchFamily="34" charset="0"/>
              </a:rPr>
              <a:t>Ενεργειακές στάθμες ηλεκτρονίων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D5430-EB67-45DD-9428-D599FA14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Τα ηλεκτρόνια περιστρέφονται γύρω από τον πυρήνα του ατόμου σε καθορισμένες τροχιές, τις </a:t>
            </a:r>
            <a:r>
              <a:rPr lang="el-GR" b="1" dirty="0">
                <a:latin typeface="Helvetica" panose="020B0604020202020204" pitchFamily="34" charset="0"/>
                <a:cs typeface="Helvetica" panose="020B0604020202020204" pitchFamily="34" charset="0"/>
              </a:rPr>
              <a:t>στιβάδες</a:t>
            </a:r>
          </a:p>
          <a:p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Οι επιτρεπόμενες τιμές ενέργειας σε κάθε στιβάδα ονομάζονται </a:t>
            </a:r>
            <a:r>
              <a:rPr lang="el-GR" b="1" dirty="0">
                <a:latin typeface="Helvetica" panose="020B0604020202020204" pitchFamily="34" charset="0"/>
                <a:cs typeface="Helvetica" panose="020B0604020202020204" pitchFamily="34" charset="0"/>
              </a:rPr>
              <a:t>ενεργειακές στάθμες</a:t>
            </a:r>
            <a:endParaRPr lang="el-GR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64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E39A796-BE83-48B1-B33F-35C4A32AAB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noFill/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DB06222-6771-4A3C-A8F2-767E71420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19" y="1637032"/>
            <a:ext cx="5614835" cy="3430716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C3E192-02BD-4D07-9C43-5DF99AD3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347" y="254352"/>
            <a:ext cx="3505495" cy="1215773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Helvetica" panose="020B0604020202020204" pitchFamily="34" charset="0"/>
                <a:cs typeface="Helvetica" panose="020B0604020202020204" pitchFamily="34" charset="0"/>
              </a:rPr>
              <a:t>Ενεργειακές καταστάσεις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03F6A-787A-40DB-ACBF-1933FF632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1914"/>
            <a:ext cx="4639056" cy="4753694"/>
          </a:xfrm>
        </p:spPr>
        <p:txBody>
          <a:bodyPr>
            <a:noAutofit/>
          </a:bodyPr>
          <a:lstStyle/>
          <a:p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Οι αντίστοιχες καταστάσεις του ατόμου σε κάθε ενεργειακή στάθμη ονομάζονται </a:t>
            </a:r>
            <a:r>
              <a:rPr lang="el-GR" b="1" dirty="0">
                <a:latin typeface="Helvetica" panose="020B0604020202020204" pitchFamily="34" charset="0"/>
                <a:cs typeface="Helvetica" panose="020B0604020202020204" pitchFamily="34" charset="0"/>
              </a:rPr>
              <a:t>ενεργειακές καταστάσεις</a:t>
            </a:r>
          </a:p>
          <a:p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Η κατάσταση με τη χαμηλότερη ενέργεια ονομάζεται </a:t>
            </a:r>
            <a:r>
              <a:rPr lang="el-GR" b="1" dirty="0">
                <a:latin typeface="Helvetica" panose="020B0604020202020204" pitchFamily="34" charset="0"/>
                <a:cs typeface="Helvetica" panose="020B0604020202020204" pitchFamily="34" charset="0"/>
              </a:rPr>
              <a:t>θεμελιώδης κατάσταση</a:t>
            </a:r>
            <a:r>
              <a:rPr lang="el-GR" dirty="0">
                <a:latin typeface="Helvetica" panose="020B0604020202020204" pitchFamily="34" charset="0"/>
                <a:cs typeface="Helvetica" panose="020B0604020202020204" pitchFamily="34" charset="0"/>
              </a:rPr>
              <a:t>, ενώ όλες οι άλλες ενεργειακές καταστάσεις ονομάζονται </a:t>
            </a:r>
            <a:r>
              <a:rPr lang="el-GR" b="1" dirty="0">
                <a:latin typeface="Helvetica" panose="020B0604020202020204" pitchFamily="34" charset="0"/>
                <a:cs typeface="Helvetica" panose="020B0604020202020204" pitchFamily="34" charset="0"/>
              </a:rPr>
              <a:t>διεγερμένες καταστάσεις</a:t>
            </a:r>
            <a:endParaRPr lang="el-GR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94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56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map&#10;&#10;Description generated with high confidence">
            <a:extLst>
              <a:ext uri="{FF2B5EF4-FFF2-40B4-BE49-F238E27FC236}">
                <a16:creationId xmlns:a16="http://schemas.microsoft.com/office/drawing/2014/main" id="{207CEA0C-785B-4BA7-8536-AB199C5995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9" r="242" b="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9DD04D0-3057-410D-887A-714D5D69A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l-GR" sz="40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Παραγωγή και απορρόφηση φωτονίων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B7512-65A9-40FD-8268-8C762F713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6043" y="422032"/>
            <a:ext cx="3958409" cy="5970250"/>
          </a:xfrm>
        </p:spPr>
        <p:txBody>
          <a:bodyPr anchor="ctr">
            <a:noAutofit/>
          </a:bodyPr>
          <a:lstStyle/>
          <a:p>
            <a:pPr marL="514350" indent="-514350">
              <a:buAutoNum type="arabicPeriod"/>
            </a:pPr>
            <a:r>
              <a:rPr lang="el-GR" b="1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Με κρούση</a:t>
            </a:r>
          </a:p>
          <a:p>
            <a:pPr marL="0" indent="0">
              <a:buNone/>
            </a:pPr>
            <a:r>
              <a:rPr lang="el-GR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α) Το άτομο βρίσκεται στη θεμελιώδη κατάσταση πριν από την κρούση με το σωματίδιο</a:t>
            </a:r>
          </a:p>
          <a:p>
            <a:pPr marL="0" indent="0">
              <a:buNone/>
            </a:pPr>
            <a:r>
              <a:rPr lang="el-GR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β) Το άτομο βρίσκεται σε διεγερμένη κατάσταση</a:t>
            </a:r>
          </a:p>
          <a:p>
            <a:pPr marL="0" indent="0">
              <a:buNone/>
            </a:pPr>
            <a:r>
              <a:rPr lang="el-GR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γ) Το άτομο επανέρχεται στη θεμελιώδη κατάσταση εκπέμποντας ένα φωτόνιο</a:t>
            </a:r>
          </a:p>
        </p:txBody>
      </p:sp>
    </p:spTree>
    <p:extLst>
      <p:ext uri="{BB962C8B-B14F-4D97-AF65-F5344CB8AC3E}">
        <p14:creationId xmlns:p14="http://schemas.microsoft.com/office/powerpoint/2010/main" val="200056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FFC30B"/>
      </a:dk1>
      <a:lt1>
        <a:srgbClr val="252F3B"/>
      </a:lt1>
      <a:dk2>
        <a:srgbClr val="323F4F"/>
      </a:dk2>
      <a:lt2>
        <a:srgbClr val="A1B1C3"/>
      </a:lt2>
      <a:accent1>
        <a:srgbClr val="4C617A"/>
      </a:accent1>
      <a:accent2>
        <a:srgbClr val="7B7B7B"/>
      </a:accent2>
      <a:accent3>
        <a:srgbClr val="CFCFCF"/>
      </a:accent3>
      <a:accent4>
        <a:srgbClr val="FFDB6C"/>
      </a:accent4>
      <a:accent5>
        <a:srgbClr val="8B9FB7"/>
      </a:accent5>
      <a:accent6>
        <a:srgbClr val="A1B1C3"/>
      </a:accent6>
      <a:hlink>
        <a:srgbClr val="538135"/>
      </a:hlink>
      <a:folHlink>
        <a:srgbClr val="34435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299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Office Theme</vt:lpstr>
      <vt:lpstr>Μηχανισμός παραγωγής και απορρόφησης φωτονίων</vt:lpstr>
      <vt:lpstr>Μετάβαση στην κβαντική φυσική</vt:lpstr>
      <vt:lpstr>Μετάβαση στην κβαντική φυσική</vt:lpstr>
      <vt:lpstr>Κβαντική φυσική</vt:lpstr>
      <vt:lpstr>Κβάντο</vt:lpstr>
      <vt:lpstr>Φωτόνιο</vt:lpstr>
      <vt:lpstr>Ενεργειακές στάθμες ηλεκτρονίων</vt:lpstr>
      <vt:lpstr>Ενεργειακές καταστάσεις</vt:lpstr>
      <vt:lpstr>Παραγωγή και απορρόφηση φωτονίων</vt:lpstr>
      <vt:lpstr>Παραγωγή και απορρόφηση φωτονίων</vt:lpstr>
      <vt:lpstr>Παραγωγή και απορρόφηση φωτονίων</vt:lpstr>
      <vt:lpstr>Σας ευχαριστούμε!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Μηχανισμός παραγωγής και απορρόφησης φωτονίων</dc:title>
  <dc:creator>Thomai Tsimpou</dc:creator>
  <cp:lastModifiedBy>Thomai Tsimpou</cp:lastModifiedBy>
  <cp:revision>21</cp:revision>
  <dcterms:created xsi:type="dcterms:W3CDTF">2018-03-25T13:48:40Z</dcterms:created>
  <dcterms:modified xsi:type="dcterms:W3CDTF">2018-03-25T17:22:19Z</dcterms:modified>
</cp:coreProperties>
</file>